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65" r:id="rId5"/>
    <p:sldId id="259" r:id="rId6"/>
    <p:sldId id="260" r:id="rId7"/>
    <p:sldId id="264" r:id="rId8"/>
    <p:sldId id="268" r:id="rId9"/>
    <p:sldId id="269" r:id="rId10"/>
    <p:sldId id="263" r:id="rId11"/>
    <p:sldId id="266" r:id="rId12"/>
    <p:sldId id="267" r:id="rId13"/>
    <p:sldId id="262" r:id="rId14"/>
    <p:sldId id="270" r:id="rId15"/>
    <p:sldId id="271" r:id="rId16"/>
    <p:sldId id="272" r:id="rId17"/>
  </p:sldIdLst>
  <p:sldSz cx="9144000" cy="6858000" type="screen4x3"/>
  <p:notesSz cx="6858000" cy="9144000"/>
  <p:defaultTextStyle>
    <a:defPPr>
      <a:defRPr lang="ms-MY"/>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1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0C7C782-661D-4944-9B49-DE98CEA78E2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D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61B47616-1A6A-4CD6-980D-10B268D5D163}" type="slidenum">
              <a:rPr lang="ms-MY"/>
              <a:pPr>
                <a:defRPr/>
              </a:pPr>
              <a:t>‹#›</a:t>
            </a:fld>
            <a:endParaRPr lang="ms-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C65444AA-2A9A-436A-B222-5EEAB1481A21}" type="slidenum">
              <a:rPr lang="ms-MY"/>
              <a:pPr>
                <a:defRPr/>
              </a:pPr>
              <a:t>‹#›</a:t>
            </a:fld>
            <a:endParaRPr lang="ms-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D3B03C93-7C6D-4E57-9862-B15B702A9D47}" type="slidenum">
              <a:rPr lang="ms-MY"/>
              <a:pPr>
                <a:defRPr/>
              </a:pPr>
              <a:t>‹#›</a:t>
            </a:fld>
            <a:endParaRPr lang="ms-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04B94A56-7DE1-4D18-BE52-F92819C37D44}" type="slidenum">
              <a:rPr lang="ms-MY"/>
              <a:pPr>
                <a:defRPr/>
              </a:pPr>
              <a:t>‹#›</a:t>
            </a:fld>
            <a:endParaRPr lang="ms-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ms-MY"/>
          </a:p>
        </p:txBody>
      </p:sp>
      <p:sp>
        <p:nvSpPr>
          <p:cNvPr id="5" name="Rectangle 5"/>
          <p:cNvSpPr>
            <a:spLocks noGrp="1" noChangeArrowheads="1"/>
          </p:cNvSpPr>
          <p:nvPr>
            <p:ph type="ftr" sz="quarter" idx="11"/>
          </p:nvPr>
        </p:nvSpPr>
        <p:spPr>
          <a:ln/>
        </p:spPr>
        <p:txBody>
          <a:bodyPr/>
          <a:lstStyle>
            <a:lvl1pPr>
              <a:defRPr/>
            </a:lvl1pPr>
          </a:lstStyle>
          <a:p>
            <a:pPr>
              <a:defRPr/>
            </a:pPr>
            <a:endParaRPr lang="ms-MY"/>
          </a:p>
        </p:txBody>
      </p:sp>
      <p:sp>
        <p:nvSpPr>
          <p:cNvPr id="6" name="Rectangle 6"/>
          <p:cNvSpPr>
            <a:spLocks noGrp="1" noChangeArrowheads="1"/>
          </p:cNvSpPr>
          <p:nvPr>
            <p:ph type="sldNum" sz="quarter" idx="12"/>
          </p:nvPr>
        </p:nvSpPr>
        <p:spPr>
          <a:ln/>
        </p:spPr>
        <p:txBody>
          <a:bodyPr/>
          <a:lstStyle>
            <a:lvl1pPr>
              <a:defRPr/>
            </a:lvl1pPr>
          </a:lstStyle>
          <a:p>
            <a:pPr>
              <a:defRPr/>
            </a:pPr>
            <a:fld id="{0C8E286C-08B9-4159-A009-CA9F1A90E7DE}" type="slidenum">
              <a:rPr lang="ms-MY"/>
              <a:pPr>
                <a:defRPr/>
              </a:pPr>
              <a:t>‹#›</a:t>
            </a:fld>
            <a:endParaRPr lang="ms-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ms-MY"/>
          </a:p>
        </p:txBody>
      </p:sp>
      <p:sp>
        <p:nvSpPr>
          <p:cNvPr id="6" name="Rectangle 5"/>
          <p:cNvSpPr>
            <a:spLocks noGrp="1" noChangeArrowheads="1"/>
          </p:cNvSpPr>
          <p:nvPr>
            <p:ph type="ftr" sz="quarter" idx="11"/>
          </p:nvPr>
        </p:nvSpPr>
        <p:spPr>
          <a:ln/>
        </p:spPr>
        <p:txBody>
          <a:bodyPr/>
          <a:lstStyle>
            <a:lvl1pPr>
              <a:defRPr/>
            </a:lvl1pPr>
          </a:lstStyle>
          <a:p>
            <a:pPr>
              <a:defRPr/>
            </a:pPr>
            <a:endParaRPr lang="ms-MY"/>
          </a:p>
        </p:txBody>
      </p:sp>
      <p:sp>
        <p:nvSpPr>
          <p:cNvPr id="7" name="Rectangle 6"/>
          <p:cNvSpPr>
            <a:spLocks noGrp="1" noChangeArrowheads="1"/>
          </p:cNvSpPr>
          <p:nvPr>
            <p:ph type="sldNum" sz="quarter" idx="12"/>
          </p:nvPr>
        </p:nvSpPr>
        <p:spPr>
          <a:ln/>
        </p:spPr>
        <p:txBody>
          <a:bodyPr/>
          <a:lstStyle>
            <a:lvl1pPr>
              <a:defRPr/>
            </a:lvl1pPr>
          </a:lstStyle>
          <a:p>
            <a:pPr>
              <a:defRPr/>
            </a:pPr>
            <a:fld id="{73A84A77-843A-439E-BFF9-AD9135E39E30}" type="slidenum">
              <a:rPr lang="ms-MY"/>
              <a:pPr>
                <a:defRPr/>
              </a:pPr>
              <a:t>‹#›</a:t>
            </a:fld>
            <a:endParaRPr lang="ms-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ms-MY"/>
          </a:p>
        </p:txBody>
      </p:sp>
      <p:sp>
        <p:nvSpPr>
          <p:cNvPr id="8" name="Rectangle 5"/>
          <p:cNvSpPr>
            <a:spLocks noGrp="1" noChangeArrowheads="1"/>
          </p:cNvSpPr>
          <p:nvPr>
            <p:ph type="ftr" sz="quarter" idx="11"/>
          </p:nvPr>
        </p:nvSpPr>
        <p:spPr>
          <a:ln/>
        </p:spPr>
        <p:txBody>
          <a:bodyPr/>
          <a:lstStyle>
            <a:lvl1pPr>
              <a:defRPr/>
            </a:lvl1pPr>
          </a:lstStyle>
          <a:p>
            <a:pPr>
              <a:defRPr/>
            </a:pPr>
            <a:endParaRPr lang="ms-MY"/>
          </a:p>
        </p:txBody>
      </p:sp>
      <p:sp>
        <p:nvSpPr>
          <p:cNvPr id="9" name="Rectangle 6"/>
          <p:cNvSpPr>
            <a:spLocks noGrp="1" noChangeArrowheads="1"/>
          </p:cNvSpPr>
          <p:nvPr>
            <p:ph type="sldNum" sz="quarter" idx="12"/>
          </p:nvPr>
        </p:nvSpPr>
        <p:spPr>
          <a:ln/>
        </p:spPr>
        <p:txBody>
          <a:bodyPr/>
          <a:lstStyle>
            <a:lvl1pPr>
              <a:defRPr/>
            </a:lvl1pPr>
          </a:lstStyle>
          <a:p>
            <a:pPr>
              <a:defRPr/>
            </a:pPr>
            <a:fld id="{5AA6B360-5FBB-48FE-BDBA-A9923364A05F}" type="slidenum">
              <a:rPr lang="ms-MY"/>
              <a:pPr>
                <a:defRPr/>
              </a:pPr>
              <a:t>‹#›</a:t>
            </a:fld>
            <a:endParaRPr lang="ms-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ms-MY"/>
          </a:p>
        </p:txBody>
      </p:sp>
      <p:sp>
        <p:nvSpPr>
          <p:cNvPr id="4" name="Rectangle 5"/>
          <p:cNvSpPr>
            <a:spLocks noGrp="1" noChangeArrowheads="1"/>
          </p:cNvSpPr>
          <p:nvPr>
            <p:ph type="ftr" sz="quarter" idx="11"/>
          </p:nvPr>
        </p:nvSpPr>
        <p:spPr>
          <a:ln/>
        </p:spPr>
        <p:txBody>
          <a:bodyPr/>
          <a:lstStyle>
            <a:lvl1pPr>
              <a:defRPr/>
            </a:lvl1pPr>
          </a:lstStyle>
          <a:p>
            <a:pPr>
              <a:defRPr/>
            </a:pPr>
            <a:endParaRPr lang="ms-MY"/>
          </a:p>
        </p:txBody>
      </p:sp>
      <p:sp>
        <p:nvSpPr>
          <p:cNvPr id="5" name="Rectangle 6"/>
          <p:cNvSpPr>
            <a:spLocks noGrp="1" noChangeArrowheads="1"/>
          </p:cNvSpPr>
          <p:nvPr>
            <p:ph type="sldNum" sz="quarter" idx="12"/>
          </p:nvPr>
        </p:nvSpPr>
        <p:spPr>
          <a:ln/>
        </p:spPr>
        <p:txBody>
          <a:bodyPr/>
          <a:lstStyle>
            <a:lvl1pPr>
              <a:defRPr/>
            </a:lvl1pPr>
          </a:lstStyle>
          <a:p>
            <a:pPr>
              <a:defRPr/>
            </a:pPr>
            <a:fld id="{3FA1D63E-407C-47F0-AC30-FFE4D4806B86}" type="slidenum">
              <a:rPr lang="ms-MY"/>
              <a:pPr>
                <a:defRPr/>
              </a:pPr>
              <a:t>‹#›</a:t>
            </a:fld>
            <a:endParaRPr lang="ms-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ms-MY"/>
          </a:p>
        </p:txBody>
      </p:sp>
      <p:sp>
        <p:nvSpPr>
          <p:cNvPr id="3" name="Rectangle 5"/>
          <p:cNvSpPr>
            <a:spLocks noGrp="1" noChangeArrowheads="1"/>
          </p:cNvSpPr>
          <p:nvPr>
            <p:ph type="ftr" sz="quarter" idx="11"/>
          </p:nvPr>
        </p:nvSpPr>
        <p:spPr>
          <a:ln/>
        </p:spPr>
        <p:txBody>
          <a:bodyPr/>
          <a:lstStyle>
            <a:lvl1pPr>
              <a:defRPr/>
            </a:lvl1pPr>
          </a:lstStyle>
          <a:p>
            <a:pPr>
              <a:defRPr/>
            </a:pPr>
            <a:endParaRPr lang="ms-MY"/>
          </a:p>
        </p:txBody>
      </p:sp>
      <p:sp>
        <p:nvSpPr>
          <p:cNvPr id="4" name="Rectangle 6"/>
          <p:cNvSpPr>
            <a:spLocks noGrp="1" noChangeArrowheads="1"/>
          </p:cNvSpPr>
          <p:nvPr>
            <p:ph type="sldNum" sz="quarter" idx="12"/>
          </p:nvPr>
        </p:nvSpPr>
        <p:spPr>
          <a:ln/>
        </p:spPr>
        <p:txBody>
          <a:bodyPr/>
          <a:lstStyle>
            <a:lvl1pPr>
              <a:defRPr/>
            </a:lvl1pPr>
          </a:lstStyle>
          <a:p>
            <a:pPr>
              <a:defRPr/>
            </a:pPr>
            <a:fld id="{B5C25AF7-DE8F-40AE-9589-EC80256D7F8E}" type="slidenum">
              <a:rPr lang="ms-MY"/>
              <a:pPr>
                <a:defRPr/>
              </a:pPr>
              <a:t>‹#›</a:t>
            </a:fld>
            <a:endParaRPr lang="ms-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ms-MY"/>
          </a:p>
        </p:txBody>
      </p:sp>
      <p:sp>
        <p:nvSpPr>
          <p:cNvPr id="6" name="Rectangle 5"/>
          <p:cNvSpPr>
            <a:spLocks noGrp="1" noChangeArrowheads="1"/>
          </p:cNvSpPr>
          <p:nvPr>
            <p:ph type="ftr" sz="quarter" idx="11"/>
          </p:nvPr>
        </p:nvSpPr>
        <p:spPr>
          <a:ln/>
        </p:spPr>
        <p:txBody>
          <a:bodyPr/>
          <a:lstStyle>
            <a:lvl1pPr>
              <a:defRPr/>
            </a:lvl1pPr>
          </a:lstStyle>
          <a:p>
            <a:pPr>
              <a:defRPr/>
            </a:pPr>
            <a:endParaRPr lang="ms-MY"/>
          </a:p>
        </p:txBody>
      </p:sp>
      <p:sp>
        <p:nvSpPr>
          <p:cNvPr id="7" name="Rectangle 6"/>
          <p:cNvSpPr>
            <a:spLocks noGrp="1" noChangeArrowheads="1"/>
          </p:cNvSpPr>
          <p:nvPr>
            <p:ph type="sldNum" sz="quarter" idx="12"/>
          </p:nvPr>
        </p:nvSpPr>
        <p:spPr>
          <a:ln/>
        </p:spPr>
        <p:txBody>
          <a:bodyPr/>
          <a:lstStyle>
            <a:lvl1pPr>
              <a:defRPr/>
            </a:lvl1pPr>
          </a:lstStyle>
          <a:p>
            <a:pPr>
              <a:defRPr/>
            </a:pPr>
            <a:fld id="{5F8AF8B7-3B00-456E-A8B2-061053C4B04A}" type="slidenum">
              <a:rPr lang="ms-MY"/>
              <a:pPr>
                <a:defRPr/>
              </a:pPr>
              <a:t>‹#›</a:t>
            </a:fld>
            <a:endParaRPr lang="ms-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ms-MY"/>
          </a:p>
        </p:txBody>
      </p:sp>
      <p:sp>
        <p:nvSpPr>
          <p:cNvPr id="6" name="Rectangle 5"/>
          <p:cNvSpPr>
            <a:spLocks noGrp="1" noChangeArrowheads="1"/>
          </p:cNvSpPr>
          <p:nvPr>
            <p:ph type="ftr" sz="quarter" idx="11"/>
          </p:nvPr>
        </p:nvSpPr>
        <p:spPr>
          <a:ln/>
        </p:spPr>
        <p:txBody>
          <a:bodyPr/>
          <a:lstStyle>
            <a:lvl1pPr>
              <a:defRPr/>
            </a:lvl1pPr>
          </a:lstStyle>
          <a:p>
            <a:pPr>
              <a:defRPr/>
            </a:pPr>
            <a:endParaRPr lang="ms-MY"/>
          </a:p>
        </p:txBody>
      </p:sp>
      <p:sp>
        <p:nvSpPr>
          <p:cNvPr id="7" name="Rectangle 6"/>
          <p:cNvSpPr>
            <a:spLocks noGrp="1" noChangeArrowheads="1"/>
          </p:cNvSpPr>
          <p:nvPr>
            <p:ph type="sldNum" sz="quarter" idx="12"/>
          </p:nvPr>
        </p:nvSpPr>
        <p:spPr>
          <a:ln/>
        </p:spPr>
        <p:txBody>
          <a:bodyPr/>
          <a:lstStyle>
            <a:lvl1pPr>
              <a:defRPr/>
            </a:lvl1pPr>
          </a:lstStyle>
          <a:p>
            <a:pPr>
              <a:defRPr/>
            </a:pPr>
            <a:fld id="{D72D8ED3-CC4B-4EDF-BC9F-A95409E418EB}" type="slidenum">
              <a:rPr lang="ms-MY"/>
              <a:pPr>
                <a:defRPr/>
              </a:pPr>
              <a:t>‹#›</a:t>
            </a:fld>
            <a:endParaRPr lang="ms-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ms-MY"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ms-MY" smtClean="0"/>
              <a:t>Click to edit Master text styles</a:t>
            </a:r>
          </a:p>
          <a:p>
            <a:pPr lvl="1"/>
            <a:r>
              <a:rPr lang="ms-MY" smtClean="0"/>
              <a:t>Second level</a:t>
            </a:r>
          </a:p>
          <a:p>
            <a:pPr lvl="2"/>
            <a:r>
              <a:rPr lang="ms-MY" smtClean="0"/>
              <a:t>Third level</a:t>
            </a:r>
          </a:p>
          <a:p>
            <a:pPr lvl="3"/>
            <a:r>
              <a:rPr lang="ms-MY" smtClean="0"/>
              <a:t>Fourth level</a:t>
            </a:r>
          </a:p>
          <a:p>
            <a:pPr lvl="4"/>
            <a:r>
              <a:rPr lang="ms-MY"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ms-MY"/>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ms-MY"/>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4CEF4F8-C22B-47F4-9532-638ED8E4EF74}" type="slidenum">
              <a:rPr lang="ms-MY"/>
              <a:pPr>
                <a:defRPr/>
              </a:pPr>
              <a:t>‹#›</a:t>
            </a:fld>
            <a:endParaRPr lang="ms-MY"/>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4313" y="214313"/>
            <a:ext cx="8786812" cy="2520950"/>
          </a:xfrm>
        </p:spPr>
        <p:txBody>
          <a:bodyPr/>
          <a:lstStyle/>
          <a:p>
            <a:pPr eaLnBrk="1" hangingPunct="1"/>
            <a:r>
              <a:rPr lang="en-US" sz="4800" b="1" smtClean="0"/>
              <a:t>CHANGE IN PRODUCTIVITY (PRODUCTION FUNCTION APPROACH)</a:t>
            </a:r>
            <a:endParaRPr lang="ms-MY" sz="4800" b="1" smtClean="0"/>
          </a:p>
        </p:txBody>
      </p:sp>
      <p:sp>
        <p:nvSpPr>
          <p:cNvPr id="2051" name="Rectangle 3"/>
          <p:cNvSpPr>
            <a:spLocks noGrp="1" noChangeArrowheads="1"/>
          </p:cNvSpPr>
          <p:nvPr>
            <p:ph type="subTitle" idx="1"/>
          </p:nvPr>
        </p:nvSpPr>
        <p:spPr>
          <a:xfrm>
            <a:off x="1285875" y="4929188"/>
            <a:ext cx="6400800" cy="1752600"/>
          </a:xfrm>
        </p:spPr>
        <p:txBody>
          <a:bodyPr/>
          <a:lstStyle/>
          <a:p>
            <a:pPr eaLnBrk="1" hangingPunct="1"/>
            <a:r>
              <a:rPr lang="en-US" sz="4400" b="1" dirty="0" smtClean="0"/>
              <a:t>VALUASI ESDAL</a:t>
            </a:r>
          </a:p>
          <a:p>
            <a:pPr eaLnBrk="1" hangingPunct="1"/>
            <a:r>
              <a:rPr lang="en-US" sz="4400" b="1" dirty="0" smtClean="0"/>
              <a:t>PERTEMUAN </a:t>
            </a:r>
            <a:r>
              <a:rPr lang="id-ID" sz="4400" b="1" dirty="0" smtClean="0"/>
              <a:t>7</a:t>
            </a:r>
            <a:endParaRPr lang="en-US" sz="4400" b="1" dirty="0" smtClean="0"/>
          </a:p>
        </p:txBody>
      </p:sp>
      <p:grpSp>
        <p:nvGrpSpPr>
          <p:cNvPr id="2052" name="Group 4"/>
          <p:cNvGrpSpPr>
            <a:grpSpLocks/>
          </p:cNvGrpSpPr>
          <p:nvPr/>
        </p:nvGrpSpPr>
        <p:grpSpPr bwMode="auto">
          <a:xfrm>
            <a:off x="3714750" y="3071813"/>
            <a:ext cx="1524000" cy="1000125"/>
            <a:chOff x="2445" y="3012"/>
            <a:chExt cx="873" cy="870"/>
          </a:xfrm>
        </p:grpSpPr>
        <p:pic>
          <p:nvPicPr>
            <p:cNvPr id="2053"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2054" name="AutoShape 6"/>
            <p:cNvSpPr>
              <a:spLocks noChangeArrowheads="1"/>
            </p:cNvSpPr>
            <p:nvPr/>
          </p:nvSpPr>
          <p:spPr bwMode="auto">
            <a:xfrm>
              <a:off x="2445" y="3012"/>
              <a:ext cx="873" cy="8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endParaRPr lang="de-DE"/>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28625" y="142875"/>
            <a:ext cx="8229600" cy="857250"/>
          </a:xfrm>
        </p:spPr>
        <p:txBody>
          <a:bodyPr/>
          <a:lstStyle/>
          <a:p>
            <a:r>
              <a:rPr lang="en-US" b="1" smtClean="0"/>
              <a:t>TAHAPAN DALAM PFA</a:t>
            </a:r>
            <a:endParaRPr lang="de-DE" b="1" smtClean="0"/>
          </a:p>
        </p:txBody>
      </p:sp>
      <p:sp>
        <p:nvSpPr>
          <p:cNvPr id="3" name="Content Placeholder 2"/>
          <p:cNvSpPr>
            <a:spLocks noGrp="1"/>
          </p:cNvSpPr>
          <p:nvPr>
            <p:ph idx="1"/>
          </p:nvPr>
        </p:nvSpPr>
        <p:spPr>
          <a:xfrm>
            <a:off x="357188" y="1600200"/>
            <a:ext cx="8329612" cy="4525963"/>
          </a:xfrm>
        </p:spPr>
        <p:txBody>
          <a:bodyPr/>
          <a:lstStyle/>
          <a:p>
            <a:pPr>
              <a:buFontTx/>
              <a:buNone/>
              <a:defRPr/>
            </a:pPr>
            <a:r>
              <a:rPr lang="en-US" sz="2800" dirty="0" err="1" smtClean="0"/>
              <a:t>Berikut</a:t>
            </a:r>
            <a:r>
              <a:rPr lang="en-US" sz="2800" dirty="0" smtClean="0"/>
              <a:t> </a:t>
            </a:r>
            <a:r>
              <a:rPr lang="en-US" sz="2800" dirty="0" err="1" smtClean="0"/>
              <a:t>tahapan</a:t>
            </a:r>
            <a:r>
              <a:rPr lang="en-US" sz="2800" dirty="0" smtClean="0"/>
              <a:t> </a:t>
            </a:r>
            <a:r>
              <a:rPr lang="en-US" sz="2800" dirty="0" err="1" smtClean="0"/>
              <a:t>pelaksanaan</a:t>
            </a:r>
            <a:r>
              <a:rPr lang="en-US" sz="2800" dirty="0" smtClean="0"/>
              <a:t> PFA:</a:t>
            </a:r>
          </a:p>
          <a:p>
            <a:pPr marL="514350" indent="-514350">
              <a:buFontTx/>
              <a:buAutoNum type="arabicPeriod"/>
              <a:defRPr/>
            </a:pPr>
            <a:r>
              <a:rPr lang="en-US" sz="2800" dirty="0" err="1" smtClean="0"/>
              <a:t>Mengidentifikasi</a:t>
            </a:r>
            <a:r>
              <a:rPr lang="en-US" sz="2800" dirty="0" smtClean="0"/>
              <a:t> </a:t>
            </a:r>
            <a:r>
              <a:rPr lang="en-US" sz="2800" dirty="0" err="1" smtClean="0"/>
              <a:t>ekosistem</a:t>
            </a:r>
            <a:r>
              <a:rPr lang="en-US" sz="2800" dirty="0" smtClean="0"/>
              <a:t> </a:t>
            </a:r>
            <a:r>
              <a:rPr lang="en-US" sz="2800" dirty="0" err="1" smtClean="0"/>
              <a:t>serta</a:t>
            </a:r>
            <a:r>
              <a:rPr lang="en-US" sz="2800" dirty="0" smtClean="0"/>
              <a:t> </a:t>
            </a:r>
            <a:r>
              <a:rPr lang="en-US" sz="2800" dirty="0" err="1" smtClean="0"/>
              <a:t>jasa</a:t>
            </a:r>
            <a:r>
              <a:rPr lang="en-US" sz="2800" dirty="0" smtClean="0"/>
              <a:t> yang </a:t>
            </a:r>
            <a:r>
              <a:rPr lang="en-US" sz="2800" dirty="0" err="1" smtClean="0"/>
              <a:t>tersedia</a:t>
            </a:r>
            <a:endParaRPr lang="en-US" sz="2800" dirty="0" smtClean="0"/>
          </a:p>
          <a:p>
            <a:pPr marL="514350" indent="-514350">
              <a:buFontTx/>
              <a:buAutoNum type="arabicPeriod"/>
              <a:defRPr/>
            </a:pPr>
            <a:r>
              <a:rPr lang="en-US" sz="2800" dirty="0" err="1" smtClean="0"/>
              <a:t>Mengidentifikasi</a:t>
            </a:r>
            <a:r>
              <a:rPr lang="en-US" sz="2800" dirty="0" smtClean="0"/>
              <a:t> </a:t>
            </a:r>
            <a:r>
              <a:rPr lang="en-US" sz="2800" dirty="0" err="1" smtClean="0"/>
              <a:t>proses</a:t>
            </a:r>
            <a:r>
              <a:rPr lang="en-US" sz="2800" dirty="0" smtClean="0"/>
              <a:t> </a:t>
            </a:r>
            <a:r>
              <a:rPr lang="en-US" sz="2800" dirty="0" err="1" smtClean="0"/>
              <a:t>produksi</a:t>
            </a:r>
            <a:r>
              <a:rPr lang="en-US" sz="2800" dirty="0" smtClean="0"/>
              <a:t> </a:t>
            </a:r>
            <a:r>
              <a:rPr lang="en-US" sz="2800" dirty="0" err="1" smtClean="0"/>
              <a:t>dari</a:t>
            </a:r>
            <a:r>
              <a:rPr lang="en-US" sz="2800" dirty="0" smtClean="0"/>
              <a:t> input yang </a:t>
            </a:r>
            <a:r>
              <a:rPr lang="en-US" sz="2800" dirty="0" err="1" smtClean="0"/>
              <a:t>ada</a:t>
            </a:r>
            <a:r>
              <a:rPr lang="en-US" sz="2800" dirty="0" smtClean="0"/>
              <a:t> </a:t>
            </a:r>
            <a:r>
              <a:rPr lang="en-US" sz="2800" dirty="0" err="1" smtClean="0"/>
              <a:t>dalam</a:t>
            </a:r>
            <a:r>
              <a:rPr lang="en-US" sz="2800" dirty="0" smtClean="0"/>
              <a:t> </a:t>
            </a:r>
            <a:r>
              <a:rPr lang="en-US" sz="2800" dirty="0" err="1" smtClean="0"/>
              <a:t>ekosistem</a:t>
            </a:r>
            <a:endParaRPr lang="en-US" sz="2800" dirty="0" smtClean="0"/>
          </a:p>
          <a:p>
            <a:pPr marL="514350" indent="-514350">
              <a:buFontTx/>
              <a:buAutoNum type="arabicPeriod"/>
              <a:defRPr/>
            </a:pPr>
            <a:r>
              <a:rPr lang="en-US" sz="2800" dirty="0" err="1" smtClean="0"/>
              <a:t>Mengestimasi</a:t>
            </a:r>
            <a:r>
              <a:rPr lang="en-US" sz="2800" dirty="0" smtClean="0"/>
              <a:t> </a:t>
            </a:r>
            <a:r>
              <a:rPr lang="en-US" sz="2800" dirty="0" err="1" smtClean="0"/>
              <a:t>fungsi</a:t>
            </a:r>
            <a:r>
              <a:rPr lang="en-US" sz="2800" dirty="0" smtClean="0"/>
              <a:t> </a:t>
            </a:r>
            <a:r>
              <a:rPr lang="en-US" sz="2800" dirty="0" err="1" smtClean="0"/>
              <a:t>produksi</a:t>
            </a:r>
            <a:r>
              <a:rPr lang="en-US" sz="2800" dirty="0" smtClean="0"/>
              <a:t> </a:t>
            </a:r>
            <a:r>
              <a:rPr lang="en-US" sz="2800" dirty="0" err="1" smtClean="0"/>
              <a:t>dengan</a:t>
            </a:r>
            <a:r>
              <a:rPr lang="en-US" sz="2800" dirty="0" smtClean="0"/>
              <a:t> </a:t>
            </a:r>
            <a:r>
              <a:rPr lang="en-US" sz="2800" dirty="0" err="1" smtClean="0"/>
              <a:t>analisis</a:t>
            </a:r>
            <a:r>
              <a:rPr lang="en-US" sz="2800" dirty="0" smtClean="0"/>
              <a:t> </a:t>
            </a:r>
            <a:r>
              <a:rPr lang="en-US" sz="2800" dirty="0" err="1" smtClean="0"/>
              <a:t>statistik</a:t>
            </a:r>
            <a:r>
              <a:rPr lang="en-US" sz="2800" dirty="0" smtClean="0"/>
              <a:t> </a:t>
            </a:r>
            <a:r>
              <a:rPr lang="en-US" sz="2800" dirty="0" err="1" smtClean="0"/>
              <a:t>berdasarkan</a:t>
            </a:r>
            <a:r>
              <a:rPr lang="en-US" sz="2800" dirty="0" smtClean="0"/>
              <a:t> data yang </a:t>
            </a:r>
            <a:r>
              <a:rPr lang="en-US" sz="2800" dirty="0" err="1" smtClean="0"/>
              <a:t>ada</a:t>
            </a:r>
            <a:r>
              <a:rPr lang="en-US" sz="2800" dirty="0" smtClean="0"/>
              <a:t> </a:t>
            </a:r>
            <a:r>
              <a:rPr lang="en-US" sz="2800" dirty="0" err="1" smtClean="0"/>
              <a:t>baik</a:t>
            </a:r>
            <a:r>
              <a:rPr lang="en-US" sz="2800" dirty="0" smtClean="0"/>
              <a:t> input (</a:t>
            </a:r>
            <a:r>
              <a:rPr lang="en-US" sz="2800" dirty="0" err="1" smtClean="0"/>
              <a:t>tenaga</a:t>
            </a:r>
            <a:r>
              <a:rPr lang="en-US" sz="2800" dirty="0" smtClean="0"/>
              <a:t> </a:t>
            </a:r>
            <a:r>
              <a:rPr lang="en-US" sz="2800" dirty="0" err="1" smtClean="0"/>
              <a:t>kerja,modal</a:t>
            </a:r>
            <a:r>
              <a:rPr lang="en-US" sz="2800" dirty="0" smtClean="0"/>
              <a:t>, material, input </a:t>
            </a:r>
            <a:r>
              <a:rPr lang="en-US" sz="2800" dirty="0" err="1" smtClean="0"/>
              <a:t>ekosistem</a:t>
            </a:r>
            <a:r>
              <a:rPr lang="en-US" sz="2800" dirty="0" smtClean="0"/>
              <a:t> </a:t>
            </a:r>
            <a:r>
              <a:rPr lang="en-US" sz="2800" dirty="0" err="1" smtClean="0"/>
              <a:t>dll</a:t>
            </a:r>
            <a:r>
              <a:rPr lang="en-US" sz="2800" dirty="0" smtClean="0"/>
              <a:t>) </a:t>
            </a:r>
            <a:r>
              <a:rPr lang="en-US" sz="2800" dirty="0" err="1" smtClean="0"/>
              <a:t>maupun</a:t>
            </a:r>
            <a:r>
              <a:rPr lang="en-US" sz="2800" dirty="0" smtClean="0"/>
              <a:t> output.</a:t>
            </a:r>
            <a:endParaRPr lang="de-DE"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28625" y="142875"/>
            <a:ext cx="8229600" cy="857250"/>
          </a:xfrm>
        </p:spPr>
        <p:txBody>
          <a:bodyPr/>
          <a:lstStyle/>
          <a:p>
            <a:r>
              <a:rPr lang="en-US" b="1" smtClean="0"/>
              <a:t>TAHAPAN DALAM PFA (2)</a:t>
            </a:r>
            <a:endParaRPr lang="de-DE" b="1" smtClean="0"/>
          </a:p>
        </p:txBody>
      </p:sp>
      <p:sp>
        <p:nvSpPr>
          <p:cNvPr id="3" name="Content Placeholder 2"/>
          <p:cNvSpPr>
            <a:spLocks noGrp="1"/>
          </p:cNvSpPr>
          <p:nvPr>
            <p:ph idx="1"/>
          </p:nvPr>
        </p:nvSpPr>
        <p:spPr>
          <a:xfrm>
            <a:off x="357188" y="1600200"/>
            <a:ext cx="8329612" cy="4525963"/>
          </a:xfrm>
        </p:spPr>
        <p:txBody>
          <a:bodyPr/>
          <a:lstStyle/>
          <a:p>
            <a:pPr algn="just">
              <a:buFontTx/>
              <a:buNone/>
              <a:defRPr/>
            </a:pPr>
            <a:r>
              <a:rPr lang="en-US" sz="2800" dirty="0" err="1" smtClean="0"/>
              <a:t>Tahapan</a:t>
            </a:r>
            <a:r>
              <a:rPr lang="en-US" sz="2800" dirty="0" smtClean="0"/>
              <a:t> </a:t>
            </a:r>
            <a:r>
              <a:rPr lang="en-US" sz="2800" dirty="0" err="1" smtClean="0"/>
              <a:t>pelaksanaan</a:t>
            </a:r>
            <a:r>
              <a:rPr lang="en-US" sz="2800" dirty="0" smtClean="0"/>
              <a:t> PFA (cont….):</a:t>
            </a:r>
          </a:p>
          <a:p>
            <a:pPr marL="514350" indent="-514350" algn="just">
              <a:buFontTx/>
              <a:buNone/>
              <a:defRPr/>
            </a:pPr>
            <a:r>
              <a:rPr lang="en-US" sz="2800" dirty="0" smtClean="0"/>
              <a:t>4.	</a:t>
            </a:r>
            <a:r>
              <a:rPr lang="en-US" sz="2800" dirty="0" err="1" smtClean="0"/>
              <a:t>Mengestimasi</a:t>
            </a:r>
            <a:r>
              <a:rPr lang="en-US" sz="2800" dirty="0" smtClean="0"/>
              <a:t> </a:t>
            </a:r>
            <a:r>
              <a:rPr lang="en-US" sz="2800" dirty="0" err="1" smtClean="0"/>
              <a:t>nilai</a:t>
            </a:r>
            <a:r>
              <a:rPr lang="en-US" sz="2800" dirty="0" smtClean="0"/>
              <a:t> </a:t>
            </a:r>
            <a:r>
              <a:rPr lang="en-US" sz="2800" dirty="0" err="1" smtClean="0"/>
              <a:t>keuntungan</a:t>
            </a:r>
            <a:r>
              <a:rPr lang="en-US" sz="2800" dirty="0" smtClean="0"/>
              <a:t> </a:t>
            </a:r>
            <a:r>
              <a:rPr lang="en-US" sz="2800" dirty="0" err="1" smtClean="0"/>
              <a:t>bersih</a:t>
            </a:r>
            <a:r>
              <a:rPr lang="en-US" sz="2800" dirty="0" smtClean="0"/>
              <a:t> (surplus </a:t>
            </a:r>
            <a:r>
              <a:rPr lang="en-US" sz="2800" dirty="0" err="1" smtClean="0"/>
              <a:t>produsen</a:t>
            </a:r>
            <a:r>
              <a:rPr lang="en-US" sz="2800" dirty="0" smtClean="0"/>
              <a:t>) </a:t>
            </a:r>
            <a:r>
              <a:rPr lang="en-US" sz="2800" dirty="0" err="1" smtClean="0"/>
              <a:t>sebelum</a:t>
            </a:r>
            <a:r>
              <a:rPr lang="en-US" sz="2800" dirty="0" smtClean="0"/>
              <a:t> </a:t>
            </a:r>
            <a:r>
              <a:rPr lang="en-US" sz="2800" dirty="0" err="1" smtClean="0"/>
              <a:t>terdapat</a:t>
            </a:r>
            <a:r>
              <a:rPr lang="en-US" sz="2800" dirty="0" smtClean="0"/>
              <a:t> </a:t>
            </a:r>
            <a:r>
              <a:rPr lang="en-US" sz="2800" dirty="0" err="1" smtClean="0"/>
              <a:t>perubahan</a:t>
            </a:r>
            <a:r>
              <a:rPr lang="en-US" sz="2800" dirty="0" smtClean="0"/>
              <a:t> input </a:t>
            </a:r>
            <a:r>
              <a:rPr lang="en-US" sz="2800" dirty="0" err="1" smtClean="0"/>
              <a:t>jasa</a:t>
            </a:r>
            <a:r>
              <a:rPr lang="en-US" sz="2800" dirty="0" smtClean="0"/>
              <a:t> </a:t>
            </a:r>
            <a:r>
              <a:rPr lang="en-US" sz="2800" dirty="0" err="1" smtClean="0"/>
              <a:t>lingkungan</a:t>
            </a:r>
            <a:r>
              <a:rPr lang="en-US" sz="2800" dirty="0" smtClean="0"/>
              <a:t> (</a:t>
            </a:r>
            <a:r>
              <a:rPr lang="en-US" sz="2800" dirty="0" err="1" smtClean="0"/>
              <a:t>keuntungan</a:t>
            </a:r>
            <a:r>
              <a:rPr lang="en-US" sz="2800" dirty="0" smtClean="0"/>
              <a:t> </a:t>
            </a:r>
            <a:r>
              <a:rPr lang="en-US" sz="2800" dirty="0" err="1" smtClean="0"/>
              <a:t>asli</a:t>
            </a:r>
            <a:r>
              <a:rPr lang="en-US" sz="2800" dirty="0" smtClean="0"/>
              <a:t>).</a:t>
            </a:r>
          </a:p>
          <a:p>
            <a:pPr marL="514350" indent="-514350" algn="just">
              <a:buFontTx/>
              <a:buNone/>
              <a:defRPr/>
            </a:pPr>
            <a:r>
              <a:rPr lang="en-US" sz="2800" dirty="0" smtClean="0"/>
              <a:t>	</a:t>
            </a:r>
            <a:r>
              <a:rPr lang="en-US" sz="2800" dirty="0" err="1" smtClean="0"/>
              <a:t>Pendapatan</a:t>
            </a:r>
            <a:r>
              <a:rPr lang="en-US" sz="2800" dirty="0" smtClean="0"/>
              <a:t> </a:t>
            </a:r>
            <a:r>
              <a:rPr lang="en-US" sz="2800" dirty="0" err="1" smtClean="0"/>
              <a:t>asli</a:t>
            </a:r>
            <a:r>
              <a:rPr lang="en-US" sz="2800" dirty="0" smtClean="0"/>
              <a:t> </a:t>
            </a:r>
            <a:r>
              <a:rPr lang="en-US" sz="2800" dirty="0" err="1" smtClean="0"/>
              <a:t>dihitung</a:t>
            </a:r>
            <a:r>
              <a:rPr lang="en-US" sz="2800" dirty="0" smtClean="0"/>
              <a:t> </a:t>
            </a:r>
            <a:r>
              <a:rPr lang="en-US" sz="2800" dirty="0" err="1" smtClean="0"/>
              <a:t>dengan</a:t>
            </a:r>
            <a:r>
              <a:rPr lang="en-US" sz="2800" dirty="0" smtClean="0"/>
              <a:t> </a:t>
            </a:r>
            <a:r>
              <a:rPr lang="en-US" sz="2800" dirty="0" err="1" smtClean="0"/>
              <a:t>cara</a:t>
            </a:r>
            <a:r>
              <a:rPr lang="en-US" sz="2800" dirty="0" smtClean="0"/>
              <a:t> </a:t>
            </a:r>
            <a:r>
              <a:rPr lang="en-US" sz="2800" dirty="0" err="1" smtClean="0"/>
              <a:t>mengalikan</a:t>
            </a:r>
            <a:r>
              <a:rPr lang="en-US" sz="2800" dirty="0" smtClean="0"/>
              <a:t> output </a:t>
            </a:r>
            <a:r>
              <a:rPr lang="en-US" sz="2800" dirty="0" err="1" smtClean="0"/>
              <a:t>dengan</a:t>
            </a:r>
            <a:r>
              <a:rPr lang="en-US" sz="2800" dirty="0" smtClean="0"/>
              <a:t> </a:t>
            </a:r>
            <a:r>
              <a:rPr lang="en-US" sz="2800" dirty="0" err="1" smtClean="0"/>
              <a:t>harga</a:t>
            </a:r>
            <a:r>
              <a:rPr lang="en-US" sz="2800" dirty="0" smtClean="0"/>
              <a:t> </a:t>
            </a:r>
            <a:r>
              <a:rPr lang="en-US" sz="2800" dirty="0" err="1" smtClean="0"/>
              <a:t>pasar</a:t>
            </a:r>
            <a:r>
              <a:rPr lang="en-US" sz="2800" dirty="0" smtClean="0"/>
              <a:t>, </a:t>
            </a:r>
            <a:r>
              <a:rPr lang="en-US" sz="2800" dirty="0" err="1" smtClean="0"/>
              <a:t>sedangkan</a:t>
            </a:r>
            <a:r>
              <a:rPr lang="en-US" sz="2800" dirty="0" smtClean="0"/>
              <a:t> </a:t>
            </a:r>
            <a:r>
              <a:rPr lang="en-US" sz="2800" dirty="0" err="1" smtClean="0"/>
              <a:t>biaya</a:t>
            </a:r>
            <a:r>
              <a:rPr lang="en-US" sz="2800" dirty="0" smtClean="0"/>
              <a:t> </a:t>
            </a:r>
            <a:r>
              <a:rPr lang="en-US" sz="2800" dirty="0" err="1" smtClean="0"/>
              <a:t>harus</a:t>
            </a:r>
            <a:r>
              <a:rPr lang="en-US" sz="2800" dirty="0" smtClean="0"/>
              <a:t> </a:t>
            </a:r>
            <a:r>
              <a:rPr lang="en-US" sz="2800" dirty="0" err="1" smtClean="0"/>
              <a:t>dihitng</a:t>
            </a:r>
            <a:r>
              <a:rPr lang="en-US" sz="2800" dirty="0" smtClean="0"/>
              <a:t> </a:t>
            </a:r>
            <a:r>
              <a:rPr lang="en-US" sz="2800" dirty="0" err="1" smtClean="0"/>
              <a:t>dengan</a:t>
            </a:r>
            <a:r>
              <a:rPr lang="en-US" sz="2800" dirty="0" smtClean="0"/>
              <a:t> </a:t>
            </a:r>
            <a:r>
              <a:rPr lang="en-US" sz="2800" dirty="0" err="1" smtClean="0"/>
              <a:t>cara</a:t>
            </a:r>
            <a:r>
              <a:rPr lang="en-US" sz="2800" dirty="0" smtClean="0"/>
              <a:t> </a:t>
            </a:r>
            <a:r>
              <a:rPr lang="en-US" sz="2800" dirty="0" err="1" smtClean="0"/>
              <a:t>mengalikan</a:t>
            </a:r>
            <a:r>
              <a:rPr lang="en-US" sz="2800" dirty="0" smtClean="0"/>
              <a:t> </a:t>
            </a:r>
            <a:r>
              <a:rPr lang="en-US" sz="2800" dirty="0" err="1" smtClean="0"/>
              <a:t>biaya</a:t>
            </a:r>
            <a:r>
              <a:rPr lang="en-US" sz="2800" dirty="0" smtClean="0"/>
              <a:t> </a:t>
            </a:r>
            <a:r>
              <a:rPr lang="en-US" sz="2800" dirty="0" err="1" smtClean="0"/>
              <a:t>setiap</a:t>
            </a:r>
            <a:r>
              <a:rPr lang="en-US" sz="2800" dirty="0" smtClean="0"/>
              <a:t> unit input </a:t>
            </a:r>
            <a:r>
              <a:rPr lang="en-US" sz="2800" dirty="0" err="1" smtClean="0"/>
              <a:t>dengan</a:t>
            </a:r>
            <a:r>
              <a:rPr lang="en-US" sz="2800" dirty="0" smtClean="0"/>
              <a:t> </a:t>
            </a:r>
            <a:r>
              <a:rPr lang="en-US" sz="2800" dirty="0" err="1" smtClean="0"/>
              <a:t>kuantitas</a:t>
            </a:r>
            <a:r>
              <a:rPr lang="en-US" sz="2800"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28625" y="142875"/>
            <a:ext cx="8229600" cy="857250"/>
          </a:xfrm>
        </p:spPr>
        <p:txBody>
          <a:bodyPr/>
          <a:lstStyle/>
          <a:p>
            <a:r>
              <a:rPr lang="en-US" b="1" smtClean="0"/>
              <a:t>TAHAPAN DALAM PFA (3)</a:t>
            </a:r>
            <a:endParaRPr lang="de-DE" b="1" smtClean="0"/>
          </a:p>
        </p:txBody>
      </p:sp>
      <p:sp>
        <p:nvSpPr>
          <p:cNvPr id="3" name="Content Placeholder 2"/>
          <p:cNvSpPr>
            <a:spLocks noGrp="1"/>
          </p:cNvSpPr>
          <p:nvPr>
            <p:ph idx="1"/>
          </p:nvPr>
        </p:nvSpPr>
        <p:spPr>
          <a:xfrm>
            <a:off x="357188" y="1714500"/>
            <a:ext cx="8329612" cy="4411663"/>
          </a:xfrm>
        </p:spPr>
        <p:txBody>
          <a:bodyPr/>
          <a:lstStyle/>
          <a:p>
            <a:pPr>
              <a:buFontTx/>
              <a:buNone/>
              <a:defRPr/>
            </a:pPr>
            <a:r>
              <a:rPr lang="en-US" sz="2800" dirty="0" err="1" smtClean="0"/>
              <a:t>Tahapan</a:t>
            </a:r>
            <a:r>
              <a:rPr lang="en-US" sz="2800" dirty="0" smtClean="0"/>
              <a:t> </a:t>
            </a:r>
            <a:r>
              <a:rPr lang="en-US" sz="2800" dirty="0" err="1" smtClean="0"/>
              <a:t>pelaksanaan</a:t>
            </a:r>
            <a:r>
              <a:rPr lang="en-US" sz="2800" dirty="0" smtClean="0"/>
              <a:t> PFA (cont…):</a:t>
            </a:r>
          </a:p>
          <a:p>
            <a:pPr marL="514350" indent="-514350">
              <a:buFontTx/>
              <a:buAutoNum type="arabicPeriod" startAt="5"/>
              <a:defRPr/>
            </a:pPr>
            <a:r>
              <a:rPr lang="en-US" sz="2800" dirty="0" err="1" smtClean="0"/>
              <a:t>Mengestimasi</a:t>
            </a:r>
            <a:r>
              <a:rPr lang="en-US" sz="2800" dirty="0" smtClean="0"/>
              <a:t> </a:t>
            </a:r>
            <a:r>
              <a:rPr lang="en-US" sz="2800" dirty="0" err="1" smtClean="0"/>
              <a:t>keuntungan</a:t>
            </a:r>
            <a:r>
              <a:rPr lang="en-US" sz="2800" dirty="0" smtClean="0"/>
              <a:t> </a:t>
            </a:r>
            <a:r>
              <a:rPr lang="en-US" sz="2800" dirty="0" err="1" smtClean="0"/>
              <a:t>bersih</a:t>
            </a:r>
            <a:r>
              <a:rPr lang="en-US" sz="2800" dirty="0" smtClean="0"/>
              <a:t> </a:t>
            </a:r>
            <a:r>
              <a:rPr lang="en-US" sz="2800" dirty="0" err="1" smtClean="0"/>
              <a:t>setelah</a:t>
            </a:r>
            <a:r>
              <a:rPr lang="en-US" sz="2800" dirty="0" smtClean="0"/>
              <a:t> </a:t>
            </a:r>
            <a:r>
              <a:rPr lang="en-US" sz="2800" dirty="0" err="1" smtClean="0"/>
              <a:t>adanya</a:t>
            </a:r>
            <a:r>
              <a:rPr lang="en-US" sz="2800" dirty="0" smtClean="0"/>
              <a:t> </a:t>
            </a:r>
            <a:r>
              <a:rPr lang="en-US" sz="2800" dirty="0" err="1" smtClean="0"/>
              <a:t>perubahan</a:t>
            </a:r>
            <a:r>
              <a:rPr lang="en-US" sz="2800" dirty="0" smtClean="0"/>
              <a:t> input </a:t>
            </a:r>
            <a:r>
              <a:rPr lang="en-US" sz="2800" dirty="0" err="1" smtClean="0"/>
              <a:t>jasa</a:t>
            </a:r>
            <a:r>
              <a:rPr lang="en-US" sz="2800" dirty="0" smtClean="0"/>
              <a:t> </a:t>
            </a:r>
            <a:r>
              <a:rPr lang="en-US" sz="2800" dirty="0" err="1" smtClean="0"/>
              <a:t>lingkungan</a:t>
            </a:r>
            <a:endParaRPr lang="en-US" sz="2800" dirty="0" smtClean="0"/>
          </a:p>
          <a:p>
            <a:pPr marL="514350" indent="-514350">
              <a:buFontTx/>
              <a:buNone/>
              <a:defRPr/>
            </a:pPr>
            <a:endParaRPr lang="en-US" sz="1400" dirty="0" smtClean="0"/>
          </a:p>
          <a:p>
            <a:pPr marL="514350" indent="-514350">
              <a:buFontTx/>
              <a:buNone/>
              <a:defRPr/>
            </a:pPr>
            <a:r>
              <a:rPr lang="en-US" sz="2800" dirty="0" smtClean="0"/>
              <a:t>6.	</a:t>
            </a:r>
            <a:r>
              <a:rPr lang="en-US" sz="2800" dirty="0" err="1" smtClean="0"/>
              <a:t>Menghitung</a:t>
            </a:r>
            <a:r>
              <a:rPr lang="en-US" sz="2800" dirty="0" smtClean="0"/>
              <a:t> </a:t>
            </a:r>
            <a:r>
              <a:rPr lang="en-US" sz="2800" dirty="0" err="1" smtClean="0"/>
              <a:t>perubahan</a:t>
            </a:r>
            <a:r>
              <a:rPr lang="en-US" sz="2800" dirty="0" smtClean="0"/>
              <a:t> </a:t>
            </a:r>
            <a:r>
              <a:rPr lang="en-US" sz="2800" dirty="0" err="1" smtClean="0"/>
              <a:t>keuntungan</a:t>
            </a:r>
            <a:r>
              <a:rPr lang="en-US" sz="2800" dirty="0" smtClean="0"/>
              <a:t> </a:t>
            </a:r>
            <a:r>
              <a:rPr lang="en-US" sz="2800" dirty="0" err="1" smtClean="0"/>
              <a:t>bersih</a:t>
            </a:r>
            <a:r>
              <a:rPr lang="en-US" sz="2800" dirty="0" smtClean="0"/>
              <a:t> </a:t>
            </a:r>
            <a:r>
              <a:rPr lang="en-US" sz="2800" dirty="0" err="1" smtClean="0"/>
              <a:t>dengan</a:t>
            </a:r>
            <a:r>
              <a:rPr lang="en-US" sz="2800" dirty="0" smtClean="0"/>
              <a:t> </a:t>
            </a:r>
            <a:r>
              <a:rPr lang="en-US" sz="2800" dirty="0" err="1" smtClean="0"/>
              <a:t>cara</a:t>
            </a:r>
            <a:r>
              <a:rPr lang="en-US" sz="2800" dirty="0" smtClean="0"/>
              <a:t> </a:t>
            </a:r>
            <a:r>
              <a:rPr lang="en-US" sz="2800" dirty="0" err="1" smtClean="0"/>
              <a:t>mengurangkan</a:t>
            </a:r>
            <a:r>
              <a:rPr lang="en-US" sz="2800" dirty="0" smtClean="0"/>
              <a:t> </a:t>
            </a:r>
            <a:r>
              <a:rPr lang="en-US" sz="2800" dirty="0" err="1" smtClean="0"/>
              <a:t>pendapatan</a:t>
            </a:r>
            <a:r>
              <a:rPr lang="en-US" sz="2800" dirty="0" smtClean="0"/>
              <a:t> </a:t>
            </a:r>
            <a:r>
              <a:rPr lang="en-US" sz="2800" dirty="0" err="1" smtClean="0"/>
              <a:t>bersih</a:t>
            </a:r>
            <a:r>
              <a:rPr lang="en-US" sz="2800" dirty="0" smtClean="0"/>
              <a:t> </a:t>
            </a:r>
            <a:r>
              <a:rPr lang="en-US" sz="2800" dirty="0" err="1" smtClean="0"/>
              <a:t>baru</a:t>
            </a:r>
            <a:r>
              <a:rPr lang="en-US" sz="2800" dirty="0" smtClean="0"/>
              <a:t> </a:t>
            </a:r>
            <a:r>
              <a:rPr lang="en-US" sz="2800" dirty="0" err="1" smtClean="0"/>
              <a:t>dari</a:t>
            </a:r>
            <a:r>
              <a:rPr lang="en-US" sz="2800" dirty="0" smtClean="0"/>
              <a:t> </a:t>
            </a:r>
            <a:r>
              <a:rPr lang="en-US" sz="2800" dirty="0" err="1" smtClean="0"/>
              <a:t>pendapatan</a:t>
            </a:r>
            <a:r>
              <a:rPr lang="en-US" sz="2800" dirty="0" smtClean="0"/>
              <a:t> </a:t>
            </a:r>
            <a:r>
              <a:rPr lang="en-US" sz="2800" dirty="0" err="1" smtClean="0"/>
              <a:t>bersih</a:t>
            </a:r>
            <a:r>
              <a:rPr lang="en-US" sz="2800" dirty="0" smtClean="0"/>
              <a:t> lama (</a:t>
            </a:r>
            <a:r>
              <a:rPr lang="en-US" sz="2800" dirty="0" err="1" smtClean="0"/>
              <a:t>sebelum</a:t>
            </a:r>
            <a:r>
              <a:rPr lang="en-US" sz="2800" dirty="0" smtClean="0"/>
              <a:t> </a:t>
            </a:r>
            <a:r>
              <a:rPr lang="en-US" sz="2800" dirty="0" err="1" smtClean="0"/>
              <a:t>ada</a:t>
            </a:r>
            <a:r>
              <a:rPr lang="en-US" sz="2800" dirty="0" smtClean="0"/>
              <a:t> </a:t>
            </a:r>
            <a:r>
              <a:rPr lang="en-US" sz="2800" dirty="0" err="1" smtClean="0"/>
              <a:t>perubahan</a:t>
            </a:r>
            <a:r>
              <a:rPr lang="en-US" sz="2800" dirty="0" smtClean="0"/>
              <a:t> </a:t>
            </a:r>
            <a:r>
              <a:rPr lang="en-US" sz="2800" dirty="0" err="1" smtClean="0"/>
              <a:t>lingkungan</a:t>
            </a:r>
            <a:r>
              <a:rPr lang="en-US" sz="2800" dirty="0" smtClean="0"/>
              <a:t>/</a:t>
            </a:r>
            <a:r>
              <a:rPr lang="en-US" sz="2800" dirty="0" err="1" smtClean="0"/>
              <a:t>ekosistem</a:t>
            </a:r>
            <a:r>
              <a:rPr lang="en-US" sz="2800" dirty="0" smtClean="0"/>
              <a:t>)</a:t>
            </a:r>
            <a:endParaRPr lang="de-DE"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4000" b="1" smtClean="0"/>
              <a:t>KELEBIHAN DAN KEKURANGAN</a:t>
            </a:r>
            <a:endParaRPr lang="de-DE" sz="4000" b="1" smtClean="0"/>
          </a:p>
        </p:txBody>
      </p:sp>
      <p:sp>
        <p:nvSpPr>
          <p:cNvPr id="14339" name="Content Placeholder 2"/>
          <p:cNvSpPr>
            <a:spLocks noGrp="1"/>
          </p:cNvSpPr>
          <p:nvPr>
            <p:ph idx="1"/>
          </p:nvPr>
        </p:nvSpPr>
        <p:spPr>
          <a:xfrm>
            <a:off x="457200" y="2214563"/>
            <a:ext cx="8229600" cy="3911600"/>
          </a:xfrm>
        </p:spPr>
        <p:txBody>
          <a:bodyPr/>
          <a:lstStyle/>
          <a:p>
            <a:r>
              <a:rPr lang="en-US" sz="2800" smtClean="0"/>
              <a:t>Kelebihan metode PFA:</a:t>
            </a:r>
          </a:p>
          <a:p>
            <a:pPr>
              <a:buFontTx/>
              <a:buNone/>
            </a:pPr>
            <a:r>
              <a:rPr lang="en-US" sz="2800" smtClean="0"/>
              <a:t>	</a:t>
            </a:r>
            <a:r>
              <a:rPr lang="en-US" sz="2800" smtClean="0">
                <a:sym typeface="Wingdings" pitchFamily="2" charset="2"/>
              </a:rPr>
              <a:t> Secara luas digunakan untuk mengestimasi dampak deforestasi, erosi tanah, water and reef destruction, polusiair dan udara </a:t>
            </a:r>
            <a:r>
              <a:rPr lang="en-US" sz="2800" b="1" u="sng" smtClean="0">
                <a:sym typeface="Wingdings" pitchFamily="2" charset="2"/>
              </a:rPr>
              <a:t>terhadap</a:t>
            </a:r>
            <a:r>
              <a:rPr lang="en-US" sz="2800" smtClean="0">
                <a:sym typeface="Wingdings" pitchFamily="2" charset="2"/>
              </a:rPr>
              <a:t> aktivitas produksi seperti pertanian, perikanan, </a:t>
            </a:r>
            <a:r>
              <a:rPr lang="en-US" sz="2800" i="1" smtClean="0">
                <a:sym typeface="Wingdings" pitchFamily="2" charset="2"/>
              </a:rPr>
              <a:t>hunting</a:t>
            </a:r>
            <a:r>
              <a:rPr lang="en-US" sz="2800" smtClean="0">
                <a:sym typeface="Wingdings" pitchFamily="2" charset="2"/>
              </a:rPr>
              <a:t> dll.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4000" b="1" smtClean="0"/>
              <a:t>KELEBIHAN DAN KEKURANGAN (2)</a:t>
            </a:r>
            <a:endParaRPr lang="de-DE" sz="4000" b="1" smtClean="0"/>
          </a:p>
        </p:txBody>
      </p:sp>
      <p:sp>
        <p:nvSpPr>
          <p:cNvPr id="15363" name="Content Placeholder 2"/>
          <p:cNvSpPr>
            <a:spLocks noGrp="1"/>
          </p:cNvSpPr>
          <p:nvPr>
            <p:ph idx="1"/>
          </p:nvPr>
        </p:nvSpPr>
        <p:spPr>
          <a:xfrm>
            <a:off x="214313" y="2000250"/>
            <a:ext cx="8715375" cy="4125913"/>
          </a:xfrm>
        </p:spPr>
        <p:txBody>
          <a:bodyPr/>
          <a:lstStyle/>
          <a:p>
            <a:r>
              <a:rPr lang="en-US" sz="2800" smtClean="0"/>
              <a:t>Kelebihan metode PFA (cont…):</a:t>
            </a:r>
            <a:endParaRPr lang="en-US" sz="2800" smtClean="0">
              <a:sym typeface="Wingdings" pitchFamily="2" charset="2"/>
            </a:endParaRPr>
          </a:p>
          <a:p>
            <a:pPr>
              <a:buFontTx/>
              <a:buNone/>
            </a:pPr>
            <a:r>
              <a:rPr lang="en-US" sz="2800" smtClean="0">
                <a:sym typeface="Wingdings" pitchFamily="2" charset="2"/>
              </a:rPr>
              <a:t></a:t>
            </a:r>
            <a:r>
              <a:rPr lang="de-DE" sz="2800" smtClean="0"/>
              <a:t>Lebih bermanfaat karena disini kita mengamati tindakan orang-orang dalam sebuah “pasar“ yang secara khusus berkaitan dengan nilai-nilai keanekaragaman hayati.</a:t>
            </a:r>
          </a:p>
          <a:p>
            <a:pPr>
              <a:buFontTx/>
              <a:buNone/>
            </a:pPr>
            <a:r>
              <a:rPr lang="de-DE" sz="2800" smtClean="0"/>
              <a:t>	Hal ini relatif mudah diterapkan dan data yang relevan mungkin tersedia. </a:t>
            </a:r>
            <a:br>
              <a:rPr lang="de-DE" sz="2800" smtClean="0"/>
            </a:br>
            <a:endParaRPr lang="de-DE" sz="2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274638"/>
            <a:ext cx="8858250" cy="1143000"/>
          </a:xfrm>
        </p:spPr>
        <p:txBody>
          <a:bodyPr/>
          <a:lstStyle/>
          <a:p>
            <a:r>
              <a:rPr lang="en-US" sz="4000" b="1" smtClean="0"/>
              <a:t>KELEBIHAN DAN KEKURANGAN (3)</a:t>
            </a:r>
            <a:endParaRPr lang="de-DE" sz="4000" b="1" smtClean="0"/>
          </a:p>
        </p:txBody>
      </p:sp>
      <p:sp>
        <p:nvSpPr>
          <p:cNvPr id="16387" name="Content Placeholder 2"/>
          <p:cNvSpPr>
            <a:spLocks noGrp="1"/>
          </p:cNvSpPr>
          <p:nvPr>
            <p:ph idx="1"/>
          </p:nvPr>
        </p:nvSpPr>
        <p:spPr>
          <a:xfrm>
            <a:off x="457200" y="1857375"/>
            <a:ext cx="8229600" cy="4714875"/>
          </a:xfrm>
        </p:spPr>
        <p:txBody>
          <a:bodyPr/>
          <a:lstStyle/>
          <a:p>
            <a:r>
              <a:rPr lang="en-US" sz="2400" smtClean="0"/>
              <a:t>Kekurangan metode PFA:</a:t>
            </a:r>
          </a:p>
          <a:p>
            <a:pPr>
              <a:buFontTx/>
              <a:buNone/>
            </a:pPr>
            <a:r>
              <a:rPr lang="en-US" sz="2400" smtClean="0"/>
              <a:t>	</a:t>
            </a:r>
            <a:r>
              <a:rPr lang="en-US" sz="2400" smtClean="0">
                <a:sym typeface="Wingdings" pitchFamily="2" charset="2"/>
              </a:rPr>
              <a:t> P</a:t>
            </a:r>
            <a:r>
              <a:rPr lang="de-DE" sz="2400" smtClean="0"/>
              <a:t>enerapan pendekatan ini saat ini dibatasi oleh kurangnya pemahaman kita sistem input dan output, misalnya hubungan antara tutupan vegetasi dan kesehatan ekosistem. </a:t>
            </a:r>
          </a:p>
          <a:p>
            <a:pPr>
              <a:buFontTx/>
              <a:buNone/>
            </a:pPr>
            <a:r>
              <a:rPr lang="de-DE" sz="1000" smtClean="0"/>
              <a:t/>
            </a:r>
            <a:br>
              <a:rPr lang="de-DE" sz="1000" smtClean="0"/>
            </a:br>
            <a:r>
              <a:rPr lang="de-DE" sz="2400" smtClean="0">
                <a:sym typeface="Wingdings" pitchFamily="2" charset="2"/>
              </a:rPr>
              <a:t> </a:t>
            </a:r>
            <a:r>
              <a:rPr lang="de-DE" sz="2400" smtClean="0"/>
              <a:t>Jika perubahan dalam sumber daya alam mempengaruhi harga pasar baik akhir, atau harga-harga input produksi lainnya, metode menjadi jauh lebih rumit dan sulit untuk diterapkan </a:t>
            </a:r>
          </a:p>
          <a:p>
            <a:pPr>
              <a:buFontTx/>
              <a:buNone/>
            </a:pPr>
            <a:endParaRPr lang="en-US" sz="1000" smtClean="0">
              <a:sym typeface="Wingdings" pitchFamily="2" charset="2"/>
            </a:endParaRPr>
          </a:p>
          <a:p>
            <a:pPr>
              <a:buFontTx/>
              <a:buNone/>
            </a:pPr>
            <a:r>
              <a:rPr lang="en-US" sz="2400" smtClean="0">
                <a:sym typeface="Wingdings" pitchFamily="2" charset="2"/>
              </a:rPr>
              <a:t>	 Bisa menimbulkan mis-spesifikasi hubugan2 ekonomi-ekologi atau terjadi </a:t>
            </a:r>
            <a:r>
              <a:rPr lang="en-US" sz="2400" i="1" smtClean="0">
                <a:sym typeface="Wingdings" pitchFamily="2" charset="2"/>
              </a:rPr>
              <a:t>double couting</a:t>
            </a:r>
            <a:endParaRPr lang="en-US" sz="2400" smtClean="0">
              <a:sym typeface="Wingdings" pitchFamily="2" charset="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4"/>
          <p:cNvSpPr>
            <a:spLocks noChangeArrowheads="1" noChangeShapeType="1" noTextEdit="1"/>
          </p:cNvSpPr>
          <p:nvPr/>
        </p:nvSpPr>
        <p:spPr bwMode="auto">
          <a:xfrm>
            <a:off x="857250" y="3000375"/>
            <a:ext cx="7310438" cy="2197100"/>
          </a:xfrm>
          <a:prstGeom prst="rect">
            <a:avLst/>
          </a:prstGeom>
          <a:solidFill>
            <a:schemeClr val="accent6">
              <a:lumMod val="50000"/>
            </a:schemeClr>
          </a:solidFill>
          <a:ln>
            <a:solidFill>
              <a:schemeClr val="accent4"/>
            </a:solidFill>
          </a:ln>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defRPr/>
            </a:pPr>
            <a:r>
              <a:rPr lang="en-GB" sz="4400" b="1" kern="10" dirty="0">
                <a:ln w="9525">
                  <a:round/>
                  <a:headEnd/>
                  <a:tailEnd/>
                </a:ln>
                <a:gradFill rotWithShape="1">
                  <a:gsLst>
                    <a:gs pos="0">
                      <a:srgbClr val="FFFFCC"/>
                    </a:gs>
                    <a:gs pos="100000">
                      <a:srgbClr val="FF9999"/>
                    </a:gs>
                  </a:gsLst>
                  <a:lin ang="5400000" scaled="1"/>
                </a:gradFill>
                <a:latin typeface="Comic Sans MS"/>
              </a:rPr>
              <a:t> ____  __ ___  ___  ___</a:t>
            </a:r>
            <a:endParaRPr lang="de-DE" sz="4400" b="1" kern="10" dirty="0">
              <a:ln w="9525">
                <a:round/>
                <a:headEnd/>
                <a:tailEnd/>
              </a:ln>
              <a:gradFill rotWithShape="1">
                <a:gsLst>
                  <a:gs pos="0">
                    <a:srgbClr val="FFFFCC"/>
                  </a:gs>
                  <a:gs pos="100000">
                    <a:srgbClr val="FF9999"/>
                  </a:gs>
                </a:gsLst>
                <a:lin ang="5400000" scaled="1"/>
              </a:gradFill>
              <a:latin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42875"/>
            <a:ext cx="8858250" cy="1143000"/>
          </a:xfrm>
        </p:spPr>
        <p:txBody>
          <a:bodyPr/>
          <a:lstStyle/>
          <a:p>
            <a:pPr eaLnBrk="1" hangingPunct="1"/>
            <a:r>
              <a:rPr lang="en-US" sz="4000" b="1" smtClean="0"/>
              <a:t>PRODUCTION FUNCTION APPROACH (1)</a:t>
            </a:r>
          </a:p>
        </p:txBody>
      </p:sp>
      <p:sp>
        <p:nvSpPr>
          <p:cNvPr id="3075" name="Rectangle 5"/>
          <p:cNvSpPr>
            <a:spLocks noGrp="1" noChangeArrowheads="1"/>
          </p:cNvSpPr>
          <p:nvPr>
            <p:ph type="body" idx="1"/>
          </p:nvPr>
        </p:nvSpPr>
        <p:spPr/>
        <p:txBody>
          <a:bodyPr/>
          <a:lstStyle/>
          <a:p>
            <a:pPr algn="just" eaLnBrk="1" hangingPunct="1">
              <a:lnSpc>
                <a:spcPct val="90000"/>
              </a:lnSpc>
            </a:pPr>
            <a:r>
              <a:rPr lang="en-US" sz="2800" i="1" smtClean="0"/>
              <a:t>production function</a:t>
            </a:r>
            <a:r>
              <a:rPr lang="en-US" sz="2800" smtClean="0"/>
              <a:t> merupakan salah satu metode yang dapat digunakan dalam menilai barang dan jasa lingkungan berdasarkan </a:t>
            </a:r>
            <a:r>
              <a:rPr lang="en-US" sz="2800" i="1" smtClean="0"/>
              <a:t>market based approach</a:t>
            </a:r>
            <a:r>
              <a:rPr lang="en-US" sz="2800" smtClean="0"/>
              <a:t>.</a:t>
            </a:r>
          </a:p>
          <a:p>
            <a:pPr algn="just" eaLnBrk="1" hangingPunct="1">
              <a:lnSpc>
                <a:spcPct val="90000"/>
              </a:lnSpc>
            </a:pPr>
            <a:endParaRPr lang="en-US" sz="1000" smtClean="0"/>
          </a:p>
          <a:p>
            <a:pPr algn="just" eaLnBrk="1" hangingPunct="1">
              <a:lnSpc>
                <a:spcPct val="90000"/>
              </a:lnSpc>
            </a:pPr>
            <a:r>
              <a:rPr lang="en-US" sz="2800" smtClean="0"/>
              <a:t>Pendekatan yang dilakukan didasarkan pada adanya kerusakan pada sumberdaya alam dan lingkungan</a:t>
            </a:r>
          </a:p>
          <a:p>
            <a:pPr algn="just" eaLnBrk="1" hangingPunct="1">
              <a:lnSpc>
                <a:spcPct val="90000"/>
              </a:lnSpc>
            </a:pPr>
            <a:endParaRPr lang="en-US" sz="1400" smtClean="0"/>
          </a:p>
          <a:p>
            <a:pPr algn="just" eaLnBrk="1" hangingPunct="1">
              <a:lnSpc>
                <a:spcPct val="90000"/>
              </a:lnSpc>
            </a:pPr>
            <a:r>
              <a:rPr lang="en-US" sz="2800" smtClean="0"/>
              <a:t>Secara umum metode ini dapat diterapkan pada kasus-kasus </a:t>
            </a:r>
            <a:r>
              <a:rPr lang="en-US" sz="2800" i="1" smtClean="0"/>
              <a:t>deforastration, wetland and reef destruction, water pollution in agricultural </a:t>
            </a:r>
            <a:r>
              <a:rPr lang="en-US" sz="2800" smtClean="0"/>
              <a:t>dll.</a:t>
            </a:r>
            <a:endParaRPr lang="en-US" sz="2800" i="1"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625" y="142875"/>
            <a:ext cx="8229600" cy="1143000"/>
          </a:xfrm>
        </p:spPr>
        <p:txBody>
          <a:bodyPr/>
          <a:lstStyle/>
          <a:p>
            <a:pPr eaLnBrk="1" hangingPunct="1"/>
            <a:r>
              <a:rPr lang="en-US" b="1" smtClean="0"/>
              <a:t>PRODUCTION FUNCTION APPROACH (2)</a:t>
            </a:r>
            <a:endParaRPr lang="en-US" smtClean="0"/>
          </a:p>
        </p:txBody>
      </p:sp>
      <p:sp>
        <p:nvSpPr>
          <p:cNvPr id="4099" name="Rectangle 3"/>
          <p:cNvSpPr>
            <a:spLocks noGrp="1" noChangeArrowheads="1"/>
          </p:cNvSpPr>
          <p:nvPr>
            <p:ph type="body" idx="1"/>
          </p:nvPr>
        </p:nvSpPr>
        <p:spPr/>
        <p:txBody>
          <a:bodyPr/>
          <a:lstStyle/>
          <a:p>
            <a:pPr algn="just" eaLnBrk="1" hangingPunct="1">
              <a:lnSpc>
                <a:spcPct val="80000"/>
              </a:lnSpc>
            </a:pPr>
            <a:r>
              <a:rPr lang="en-US" sz="2800" smtClean="0"/>
              <a:t>Production function yang juga dikenal sebagai </a:t>
            </a:r>
            <a:r>
              <a:rPr lang="en-US" sz="2800" i="1" smtClean="0"/>
              <a:t>productivity method</a:t>
            </a:r>
            <a:r>
              <a:rPr lang="en-US" sz="2800" smtClean="0"/>
              <a:t> biasanya digunakan untuk mengestimasi nilai ekonomi barang dan jasa ekosistem yang berkontribusi terhadap produksi barang yang bisa diperdagangkan secara komersial.</a:t>
            </a:r>
          </a:p>
          <a:p>
            <a:pPr algn="just" eaLnBrk="1" hangingPunct="1">
              <a:lnSpc>
                <a:spcPct val="80000"/>
              </a:lnSpc>
              <a:buFontTx/>
              <a:buNone/>
            </a:pPr>
            <a:endParaRPr lang="en-US" sz="2800" smtClean="0"/>
          </a:p>
          <a:p>
            <a:pPr algn="just" eaLnBrk="1" hangingPunct="1">
              <a:lnSpc>
                <a:spcPct val="80000"/>
              </a:lnSpc>
            </a:pPr>
            <a:r>
              <a:rPr lang="en-US" sz="2800" smtClean="0"/>
              <a:t>Metode </a:t>
            </a:r>
            <a:r>
              <a:rPr lang="en-US" sz="2800" i="1" smtClean="0"/>
              <a:t>production function </a:t>
            </a:r>
            <a:r>
              <a:rPr lang="en-US" sz="2800" smtClean="0"/>
              <a:t>bisa diaplikasikan ketika barang dan jasa lingkungan atau ekosistem beserta input2 lainnya digunakan sebagai aspek dalam produksi barang2 komersial.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00063" y="142875"/>
            <a:ext cx="8229600" cy="1143000"/>
          </a:xfrm>
        </p:spPr>
        <p:txBody>
          <a:bodyPr/>
          <a:lstStyle/>
          <a:p>
            <a:r>
              <a:rPr lang="en-US" b="1" smtClean="0"/>
              <a:t>PRODUCTION FUNCTION APPROACH (3)</a:t>
            </a:r>
            <a:endParaRPr lang="de-DE" smtClean="0"/>
          </a:p>
        </p:txBody>
      </p:sp>
      <p:sp>
        <p:nvSpPr>
          <p:cNvPr id="3" name="Content Placeholder 2"/>
          <p:cNvSpPr>
            <a:spLocks noGrp="1"/>
          </p:cNvSpPr>
          <p:nvPr>
            <p:ph idx="1"/>
          </p:nvPr>
        </p:nvSpPr>
        <p:spPr>
          <a:xfrm>
            <a:off x="457200" y="2000250"/>
            <a:ext cx="8229600" cy="4125913"/>
          </a:xfrm>
        </p:spPr>
        <p:txBody>
          <a:bodyPr/>
          <a:lstStyle/>
          <a:p>
            <a:pPr>
              <a:defRPr/>
            </a:pPr>
            <a:r>
              <a:rPr lang="en-US" sz="2800" dirty="0" err="1" smtClean="0"/>
              <a:t>Metode</a:t>
            </a:r>
            <a:r>
              <a:rPr lang="en-US" sz="2800" dirty="0" smtClean="0"/>
              <a:t> PFA </a:t>
            </a:r>
            <a:r>
              <a:rPr lang="en-US" sz="2800" dirty="0" err="1" smtClean="0"/>
              <a:t>berbeda</a:t>
            </a:r>
            <a:r>
              <a:rPr lang="en-US" sz="2800" dirty="0" smtClean="0"/>
              <a:t> </a:t>
            </a:r>
            <a:r>
              <a:rPr lang="en-US" sz="2800" dirty="0" err="1" smtClean="0"/>
              <a:t>dengan</a:t>
            </a:r>
            <a:r>
              <a:rPr lang="en-US" sz="2800" dirty="0" smtClean="0"/>
              <a:t> </a:t>
            </a:r>
            <a:r>
              <a:rPr lang="en-US" sz="2800" dirty="0" err="1" smtClean="0"/>
              <a:t>metode</a:t>
            </a:r>
            <a:r>
              <a:rPr lang="en-US" sz="2800" dirty="0" smtClean="0"/>
              <a:t> </a:t>
            </a:r>
            <a:r>
              <a:rPr lang="en-US" sz="2800" i="1" dirty="0" smtClean="0"/>
              <a:t>net factor income</a:t>
            </a:r>
            <a:r>
              <a:rPr lang="en-US" sz="2800" dirty="0" smtClean="0"/>
              <a:t>, </a:t>
            </a:r>
            <a:r>
              <a:rPr lang="en-US" sz="2800" dirty="0" err="1" smtClean="0"/>
              <a:t>dimana</a:t>
            </a:r>
            <a:r>
              <a:rPr lang="en-US" sz="2800" dirty="0" smtClean="0"/>
              <a:t> PFA </a:t>
            </a:r>
            <a:r>
              <a:rPr lang="en-US" sz="2800" dirty="0" err="1" smtClean="0"/>
              <a:t>mengestimasi</a:t>
            </a:r>
            <a:r>
              <a:rPr lang="en-US" sz="2800" dirty="0" smtClean="0"/>
              <a:t> </a:t>
            </a:r>
            <a:r>
              <a:rPr lang="en-US" sz="2800" dirty="0" err="1" smtClean="0"/>
              <a:t>hubungan</a:t>
            </a:r>
            <a:r>
              <a:rPr lang="en-US" sz="2800" dirty="0" smtClean="0"/>
              <a:t> </a:t>
            </a:r>
            <a:r>
              <a:rPr lang="en-US" sz="2800" dirty="0" err="1" smtClean="0"/>
              <a:t>fungsional</a:t>
            </a:r>
            <a:r>
              <a:rPr lang="en-US" sz="2800" dirty="0" smtClean="0"/>
              <a:t> </a:t>
            </a:r>
            <a:r>
              <a:rPr lang="en-US" sz="2800" dirty="0" err="1" smtClean="0"/>
              <a:t>antara</a:t>
            </a:r>
            <a:r>
              <a:rPr lang="en-US" sz="2800" dirty="0" smtClean="0"/>
              <a:t> input </a:t>
            </a:r>
            <a:r>
              <a:rPr lang="en-US" sz="2800" dirty="0" err="1" smtClean="0"/>
              <a:t>dan</a:t>
            </a:r>
            <a:r>
              <a:rPr lang="en-US" sz="2800" dirty="0" smtClean="0"/>
              <a:t> output.</a:t>
            </a:r>
          </a:p>
          <a:p>
            <a:pPr>
              <a:defRPr/>
            </a:pPr>
            <a:endParaRPr lang="en-US" sz="1400" dirty="0" smtClean="0"/>
          </a:p>
          <a:p>
            <a:pPr>
              <a:defRPr/>
            </a:pPr>
            <a:r>
              <a:rPr lang="en-US" sz="2800" dirty="0" err="1" smtClean="0"/>
              <a:t>Metode</a:t>
            </a:r>
            <a:r>
              <a:rPr lang="en-US" sz="2800" dirty="0" smtClean="0"/>
              <a:t> PFA </a:t>
            </a:r>
            <a:r>
              <a:rPr lang="en-US" sz="2800" dirty="0" err="1" smtClean="0"/>
              <a:t>menunjukan</a:t>
            </a:r>
            <a:r>
              <a:rPr lang="en-US" sz="2800" dirty="0" smtClean="0"/>
              <a:t> </a:t>
            </a:r>
            <a:r>
              <a:rPr lang="en-US" sz="2800" dirty="0" err="1" smtClean="0"/>
              <a:t>bagaimana</a:t>
            </a:r>
            <a:r>
              <a:rPr lang="en-US" sz="2800" dirty="0" smtClean="0"/>
              <a:t> output </a:t>
            </a:r>
            <a:r>
              <a:rPr lang="en-US" sz="2800" dirty="0" err="1" smtClean="0"/>
              <a:t>berubah</a:t>
            </a:r>
            <a:r>
              <a:rPr lang="en-US" sz="2800" dirty="0" smtClean="0"/>
              <a:t> </a:t>
            </a:r>
            <a:r>
              <a:rPr lang="en-US" sz="2800" dirty="0" err="1" smtClean="0"/>
              <a:t>akibat</a:t>
            </a:r>
            <a:r>
              <a:rPr lang="en-US" sz="2800" dirty="0" smtClean="0"/>
              <a:t> </a:t>
            </a:r>
            <a:r>
              <a:rPr lang="en-US" sz="2800" dirty="0" err="1" smtClean="0"/>
              <a:t>adanya</a:t>
            </a:r>
            <a:r>
              <a:rPr lang="en-US" sz="2800" dirty="0" smtClean="0"/>
              <a:t> </a:t>
            </a:r>
            <a:r>
              <a:rPr lang="en-US" sz="2800" dirty="0" err="1" smtClean="0"/>
              <a:t>perubahan</a:t>
            </a:r>
            <a:r>
              <a:rPr lang="en-US" sz="2800" dirty="0" smtClean="0"/>
              <a:t> input.</a:t>
            </a:r>
          </a:p>
          <a:p>
            <a:pPr>
              <a:defRPr/>
            </a:pPr>
            <a:endParaRPr lang="en-US" sz="1050" dirty="0" smtClean="0"/>
          </a:p>
          <a:p>
            <a:pPr>
              <a:defRPr/>
            </a:pPr>
            <a:r>
              <a:rPr lang="en-US" sz="2800" dirty="0" err="1" smtClean="0"/>
              <a:t>Sebaliknya</a:t>
            </a:r>
            <a:r>
              <a:rPr lang="en-US" sz="2800" dirty="0" smtClean="0"/>
              <a:t>, </a:t>
            </a:r>
            <a:r>
              <a:rPr lang="en-US" sz="2800" dirty="0" err="1" smtClean="0"/>
              <a:t>dalam</a:t>
            </a:r>
            <a:r>
              <a:rPr lang="en-US" sz="2800" dirty="0" smtClean="0"/>
              <a:t> </a:t>
            </a:r>
            <a:r>
              <a:rPr lang="en-US" sz="2800" dirty="0" err="1" smtClean="0"/>
              <a:t>metode</a:t>
            </a:r>
            <a:r>
              <a:rPr lang="en-US" sz="2800" dirty="0" smtClean="0"/>
              <a:t> </a:t>
            </a:r>
            <a:r>
              <a:rPr lang="en-US" sz="2800" i="1" dirty="0" smtClean="0"/>
              <a:t>net factor income</a:t>
            </a:r>
            <a:r>
              <a:rPr lang="en-US" sz="2800" dirty="0" smtClean="0"/>
              <a:t>, </a:t>
            </a:r>
            <a:r>
              <a:rPr lang="en-US" sz="2800" dirty="0" err="1" smtClean="0"/>
              <a:t>menggunakan</a:t>
            </a:r>
            <a:r>
              <a:rPr lang="en-US" sz="2800" dirty="0" smtClean="0"/>
              <a:t> </a:t>
            </a:r>
            <a:r>
              <a:rPr lang="en-US" sz="2800" dirty="0" err="1" smtClean="0"/>
              <a:t>kuantitas</a:t>
            </a:r>
            <a:r>
              <a:rPr lang="en-US" sz="2800" dirty="0" smtClean="0"/>
              <a:t> input </a:t>
            </a:r>
            <a:r>
              <a:rPr lang="en-US" sz="2800" dirty="0" err="1" smtClean="0"/>
              <a:t>dan</a:t>
            </a:r>
            <a:r>
              <a:rPr lang="en-US" sz="2800" dirty="0" smtClean="0"/>
              <a:t> output yang </a:t>
            </a:r>
            <a:r>
              <a:rPr lang="en-US" sz="2800" dirty="0" err="1" smtClean="0"/>
              <a:t>diberikan</a:t>
            </a:r>
            <a:r>
              <a:rPr lang="en-US" sz="2800" dirty="0" smtClean="0"/>
              <a:t>. </a:t>
            </a:r>
            <a:endParaRPr lang="de-DE" sz="2800" dirty="0" smtClean="0"/>
          </a:p>
          <a:p>
            <a:pPr>
              <a:defRPr/>
            </a:pP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smtClean="0"/>
              <a:t>APLIKASI PFA</a:t>
            </a:r>
          </a:p>
        </p:txBody>
      </p:sp>
      <p:sp>
        <p:nvSpPr>
          <p:cNvPr id="6147" name="Rectangle 3"/>
          <p:cNvSpPr>
            <a:spLocks noGrp="1" noChangeArrowheads="1"/>
          </p:cNvSpPr>
          <p:nvPr>
            <p:ph type="body" idx="1"/>
          </p:nvPr>
        </p:nvSpPr>
        <p:spPr>
          <a:xfrm>
            <a:off x="457200" y="1600200"/>
            <a:ext cx="8472488" cy="4525963"/>
          </a:xfrm>
        </p:spPr>
        <p:txBody>
          <a:bodyPr/>
          <a:lstStyle/>
          <a:p>
            <a:pPr algn="just" eaLnBrk="1" hangingPunct="1">
              <a:lnSpc>
                <a:spcPct val="90000"/>
              </a:lnSpc>
            </a:pPr>
            <a:r>
              <a:rPr lang="de-DE" sz="2400" smtClean="0"/>
              <a:t>Pendekatan/metode fungsis produksi (PFA) telah banyak digunakan, terutama untuk mengevaluasi dampak perubahan kualitas lingkungan (misalnya hujan asam atau polusi air) pada pertanian (Adams et al. 1986) dan perikanan (Kahn, 1991). Selain itu juga bisa digunakan untuk penilaian manfaat perlindungan yang diberikan oleh rawa-rawa pantai terhadap kerusakan yang ditimbulkan badai (Farber, 1987). </a:t>
            </a:r>
          </a:p>
          <a:p>
            <a:pPr algn="just" eaLnBrk="1" hangingPunct="1">
              <a:lnSpc>
                <a:spcPct val="90000"/>
              </a:lnSpc>
            </a:pPr>
            <a:endParaRPr lang="en-US" sz="1000" smtClean="0"/>
          </a:p>
          <a:p>
            <a:pPr algn="just" eaLnBrk="1" hangingPunct="1">
              <a:lnSpc>
                <a:spcPct val="90000"/>
              </a:lnSpc>
            </a:pPr>
            <a:r>
              <a:rPr lang="en-US" sz="2400" smtClean="0"/>
              <a:t>Manfaat </a:t>
            </a:r>
            <a:r>
              <a:rPr lang="en-US" sz="2400" i="1" smtClean="0"/>
              <a:t>water supply</a:t>
            </a:r>
            <a:r>
              <a:rPr lang="en-US" sz="2400" smtClean="0"/>
              <a:t> untuk kegunaan irigasi bisa dinilai berdasarkan peningkatan produksi pertanian akibat air irigasi tersebut.</a:t>
            </a:r>
          </a:p>
          <a:p>
            <a:pPr algn="just" eaLnBrk="1" hangingPunct="1">
              <a:lnSpc>
                <a:spcPct val="90000"/>
              </a:lnSpc>
            </a:pPr>
            <a:endParaRPr lang="en-US"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28625" y="0"/>
            <a:ext cx="8229600" cy="1143000"/>
          </a:xfrm>
        </p:spPr>
        <p:txBody>
          <a:bodyPr/>
          <a:lstStyle/>
          <a:p>
            <a:pPr eaLnBrk="1" hangingPunct="1"/>
            <a:r>
              <a:rPr lang="en-US" b="1" smtClean="0"/>
              <a:t>APLIKASI PFA (2)</a:t>
            </a:r>
          </a:p>
        </p:txBody>
      </p:sp>
      <p:sp>
        <p:nvSpPr>
          <p:cNvPr id="7171" name="Rectangle 3"/>
          <p:cNvSpPr>
            <a:spLocks noGrp="1" noChangeArrowheads="1"/>
          </p:cNvSpPr>
          <p:nvPr>
            <p:ph type="body" idx="1"/>
          </p:nvPr>
        </p:nvSpPr>
        <p:spPr>
          <a:xfrm>
            <a:off x="428625" y="1428750"/>
            <a:ext cx="8229600" cy="5072063"/>
          </a:xfrm>
        </p:spPr>
        <p:txBody>
          <a:bodyPr/>
          <a:lstStyle/>
          <a:p>
            <a:pPr algn="just" eaLnBrk="1" hangingPunct="1"/>
            <a:endParaRPr lang="en-US" smtClean="0"/>
          </a:p>
          <a:p>
            <a:pPr algn="just" eaLnBrk="1" hangingPunct="1"/>
            <a:endParaRPr lang="en-US" smtClean="0"/>
          </a:p>
          <a:p>
            <a:pPr algn="just" eaLnBrk="1" hangingPunct="1"/>
            <a:endParaRPr lang="en-US" smtClean="0"/>
          </a:p>
          <a:p>
            <a:pPr algn="just" eaLnBrk="1" hangingPunct="1"/>
            <a:endParaRPr lang="en-US" smtClean="0"/>
          </a:p>
          <a:p>
            <a:pPr algn="just" eaLnBrk="1" hangingPunct="1"/>
            <a:endParaRPr lang="en-US" smtClean="0"/>
          </a:p>
          <a:p>
            <a:pPr algn="just" eaLnBrk="1" hangingPunct="1"/>
            <a:endParaRPr lang="en-US" smtClean="0"/>
          </a:p>
          <a:p>
            <a:pPr algn="just" eaLnBrk="1" hangingPunct="1"/>
            <a:r>
              <a:rPr lang="en-US" sz="2400" smtClean="0"/>
              <a:t>Dengan menggunakan pendekatan fungsi produksi (PFA) nilai sumberdaya perikanan mangrove bisa dihitung dengan cara mengestimasi nilai tangkapan yang hilang karena degradasi (kerusakan) lahan mangrove. </a:t>
            </a:r>
          </a:p>
        </p:txBody>
      </p:sp>
      <p:pic>
        <p:nvPicPr>
          <p:cNvPr id="7172" name="Picture 4"/>
          <p:cNvPicPr>
            <a:picLocks noChangeAspect="1" noChangeArrowheads="1"/>
          </p:cNvPicPr>
          <p:nvPr/>
        </p:nvPicPr>
        <p:blipFill>
          <a:blip r:embed="rId2"/>
          <a:srcRect/>
          <a:stretch>
            <a:fillRect/>
          </a:stretch>
        </p:blipFill>
        <p:spPr bwMode="auto">
          <a:xfrm>
            <a:off x="1714500" y="1571625"/>
            <a:ext cx="5094288" cy="3009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b="1" smtClean="0"/>
              <a:t>APLIKASI PFA (3)</a:t>
            </a:r>
            <a:endParaRPr lang="de-DE" b="1" smtClean="0"/>
          </a:p>
        </p:txBody>
      </p:sp>
      <p:sp>
        <p:nvSpPr>
          <p:cNvPr id="8195" name="Content Placeholder 2"/>
          <p:cNvSpPr>
            <a:spLocks noGrp="1"/>
          </p:cNvSpPr>
          <p:nvPr>
            <p:ph idx="1"/>
          </p:nvPr>
        </p:nvSpPr>
        <p:spPr>
          <a:xfrm>
            <a:off x="285750" y="1600200"/>
            <a:ext cx="8501063" cy="4900613"/>
          </a:xfrm>
        </p:spPr>
        <p:txBody>
          <a:bodyPr/>
          <a:lstStyle/>
          <a:p>
            <a:pPr algn="just"/>
            <a:r>
              <a:rPr lang="de-DE" sz="2400" smtClean="0"/>
              <a:t>Menurut Barbier (1998), adanya ketergantungan secara langsung terhadap sumberdaya alam dan fungsi ekologis dalam pelaksanaan berbagai sistem produksi di negara-negara berkembang, maka PFA diterapkan secara luas dalam keputusan ekonomi penting dan investasi. </a:t>
            </a:r>
          </a:p>
          <a:p>
            <a:pPr algn="just">
              <a:buFontTx/>
              <a:buNone/>
            </a:pPr>
            <a:r>
              <a:rPr lang="de-DE" sz="1000" smtClean="0"/>
              <a:t> </a:t>
            </a:r>
          </a:p>
          <a:p>
            <a:pPr algn="just"/>
            <a:r>
              <a:rPr lang="de-DE" sz="2400" smtClean="0"/>
              <a:t>Secara umum, PFA terdiri dari dua langkah, yaitu:</a:t>
            </a:r>
          </a:p>
          <a:p>
            <a:pPr algn="just">
              <a:buFontTx/>
              <a:buNone/>
            </a:pPr>
            <a:r>
              <a:rPr lang="de-DE" sz="2400" smtClean="0"/>
              <a:t>	1. Bertujuan untuk mengidentifikasi dampak fisik 	perubahan lingkungan pada kegiatan produksi. </a:t>
            </a:r>
          </a:p>
          <a:p>
            <a:pPr algn="just">
              <a:buFontTx/>
              <a:buNone/>
            </a:pPr>
            <a:r>
              <a:rPr lang="de-DE" sz="2400" smtClean="0"/>
              <a:t>	2.	Melakukan penilaian perubahan-perubahan berbagai 	aktifitas output.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28625" y="142875"/>
            <a:ext cx="8229600" cy="939800"/>
          </a:xfrm>
        </p:spPr>
        <p:txBody>
          <a:bodyPr/>
          <a:lstStyle/>
          <a:p>
            <a:r>
              <a:rPr lang="en-US" b="1" smtClean="0"/>
              <a:t>APLIKASI PFA (4)</a:t>
            </a:r>
            <a:endParaRPr lang="de-DE" b="1" smtClean="0"/>
          </a:p>
        </p:txBody>
      </p:sp>
      <p:sp>
        <p:nvSpPr>
          <p:cNvPr id="9219" name="Content Placeholder 2"/>
          <p:cNvSpPr>
            <a:spLocks noGrp="1"/>
          </p:cNvSpPr>
          <p:nvPr>
            <p:ph idx="1"/>
          </p:nvPr>
        </p:nvSpPr>
        <p:spPr>
          <a:xfrm>
            <a:off x="214313" y="1600200"/>
            <a:ext cx="8472487" cy="4525963"/>
          </a:xfrm>
        </p:spPr>
        <p:txBody>
          <a:bodyPr/>
          <a:lstStyle/>
          <a:p>
            <a:r>
              <a:rPr lang="en-US" sz="2800" smtClean="0"/>
              <a:t>Dalam menilai perubahan input dan output suatu ekosistem/lingkungan, penting terlebih dahulu untuk membedakan antara perubahan kuantitas yang cukup untuk mengakibatkan terjadinya perubahan harga </a:t>
            </a:r>
            <a:r>
              <a:rPr lang="en-US" sz="2800" b="1" smtClean="0"/>
              <a:t>dan</a:t>
            </a:r>
            <a:r>
              <a:rPr lang="en-US" sz="2800" smtClean="0"/>
              <a:t> yang tidak mengakibatkan perubahan harga.</a:t>
            </a:r>
          </a:p>
          <a:p>
            <a:r>
              <a:rPr lang="en-US" sz="2800" smtClean="0"/>
              <a:t>Apabila perubahan input atau output sumberdaya relatif kecil terhadap total </a:t>
            </a:r>
            <a:r>
              <a:rPr lang="en-US" sz="2800" i="1" smtClean="0"/>
              <a:t>market share</a:t>
            </a:r>
            <a:r>
              <a:rPr lang="en-US" sz="2800" smtClean="0"/>
              <a:t>, maka harus diasumsikan bahwa harga akan tetap konstan setelah terjadi perubahan output.</a:t>
            </a:r>
            <a:endParaRPr lang="de-DE"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8625" y="142875"/>
            <a:ext cx="8229600" cy="939800"/>
          </a:xfrm>
        </p:spPr>
        <p:txBody>
          <a:bodyPr/>
          <a:lstStyle/>
          <a:p>
            <a:r>
              <a:rPr lang="en-US" b="1" smtClean="0"/>
              <a:t>APLIKASI PFA (5)</a:t>
            </a:r>
            <a:endParaRPr lang="de-DE" b="1" smtClean="0"/>
          </a:p>
        </p:txBody>
      </p:sp>
      <p:sp>
        <p:nvSpPr>
          <p:cNvPr id="10243" name="Content Placeholder 2"/>
          <p:cNvSpPr>
            <a:spLocks noGrp="1"/>
          </p:cNvSpPr>
          <p:nvPr>
            <p:ph idx="1"/>
          </p:nvPr>
        </p:nvSpPr>
        <p:spPr>
          <a:xfrm>
            <a:off x="214313" y="1600200"/>
            <a:ext cx="8472487" cy="4525963"/>
          </a:xfrm>
        </p:spPr>
        <p:txBody>
          <a:bodyPr/>
          <a:lstStyle/>
          <a:p>
            <a:r>
              <a:rPr lang="en-US" sz="2800" b="1" u="sng" smtClean="0"/>
              <a:t>Sebaliknya</a:t>
            </a:r>
            <a:r>
              <a:rPr lang="en-US" sz="2800" smtClean="0"/>
              <a:t>, apabila perubahan input atau output sumberdaya relatif besar terhadap total </a:t>
            </a:r>
            <a:r>
              <a:rPr lang="en-US" sz="2800" i="1" smtClean="0"/>
              <a:t>market share</a:t>
            </a:r>
            <a:r>
              <a:rPr lang="en-US" sz="2800" smtClean="0"/>
              <a:t>, maka diasumsikan bahwa harga akan berubah setelah terjadi perubahan output.</a:t>
            </a:r>
          </a:p>
          <a:p>
            <a:endParaRPr lang="en-US" sz="1200" smtClean="0"/>
          </a:p>
          <a:p>
            <a:r>
              <a:rPr lang="en-US" sz="2800" smtClean="0"/>
              <a:t>Oleh karena itu, perubahan harga yang terjadi harus ditetapkan/ditentukan dengan cara mempertimbangkan berbagai permintaan dan penawaran yang terjadi terhdapa barang dan jasa yang mengalami perubahan tersebut.</a:t>
            </a:r>
            <a:endParaRPr lang="de-DE" sz="280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616</Words>
  <Application>Microsoft Office PowerPoint</Application>
  <PresentationFormat>On-screen Show (4:3)</PresentationFormat>
  <Paragraphs>72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CHANGE IN PRODUCTIVITY (PRODUCTION FUNCTION APPROACH)</vt:lpstr>
      <vt:lpstr>PRODUCTION FUNCTION APPROACH (1)</vt:lpstr>
      <vt:lpstr>PRODUCTION FUNCTION APPROACH (2)</vt:lpstr>
      <vt:lpstr>PRODUCTION FUNCTION APPROACH (3)</vt:lpstr>
      <vt:lpstr>APLIKASI PFA</vt:lpstr>
      <vt:lpstr>APLIKASI PFA (2)</vt:lpstr>
      <vt:lpstr>APLIKASI PFA (3)</vt:lpstr>
      <vt:lpstr>APLIKASI PFA (4)</vt:lpstr>
      <vt:lpstr>APLIKASI PFA (5)</vt:lpstr>
      <vt:lpstr>TAHAPAN DALAM PFA</vt:lpstr>
      <vt:lpstr>TAHAPAN DALAM PFA (2)</vt:lpstr>
      <vt:lpstr>TAHAPAN DALAM PFA (3)</vt:lpstr>
      <vt:lpstr>KELEBIHAN DAN KEKURANGAN</vt:lpstr>
      <vt:lpstr>KELEBIHAN DAN KEKURANGAN (2)</vt:lpstr>
      <vt:lpstr>KELEBIHAN DAN KEKURANGAN (3)</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IN PRODUCTIVITY METHOD (PRODUCTION FUNCTION)</dc:title>
  <dc:creator>WinXP</dc:creator>
  <cp:lastModifiedBy>TOSHIBA</cp:lastModifiedBy>
  <cp:revision>43</cp:revision>
  <dcterms:created xsi:type="dcterms:W3CDTF">2009-08-20T15:53:31Z</dcterms:created>
  <dcterms:modified xsi:type="dcterms:W3CDTF">2012-03-21T04:50:35Z</dcterms:modified>
</cp:coreProperties>
</file>